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8169d32be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8169d32b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634680f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6634680f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169d32b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69d32b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169d32b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8169d32b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90730b66d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490730b66d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90730b66d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490730b66d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8169d32be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8169d32be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8169d32b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8169d32b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8169d32b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169d32b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81726038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81726038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8169d32be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8169d32be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90730b66d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90730b66d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8169d32be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8169d32be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8169d32be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8169d32be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 Id="rId10" Type="http://schemas.openxmlformats.org/officeDocument/2006/relationships/image" Target="../media/image2.png"/><Relationship Id="rId9"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htmw/F2025-Async/wik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000000"/>
                </a:solidFill>
              </a:rPr>
              <a:t>Curated For You By You</a:t>
            </a:r>
            <a:endParaRPr>
              <a:solidFill>
                <a:srgbClr val="000000"/>
              </a:solidFill>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2"/>
                </a:solidFill>
              </a:rPr>
              <a:t>Team : Cache Me If You Can</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 User 3: Glenn</a:t>
            </a:r>
            <a:endParaRPr/>
          </a:p>
        </p:txBody>
      </p:sp>
      <p:sp>
        <p:nvSpPr>
          <p:cNvPr id="185" name="Google Shape;185;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25000" lnSpcReduction="20000"/>
          </a:bodyPr>
          <a:lstStyle/>
          <a:p>
            <a:pPr indent="-304800" lvl="0" marL="457200" rtl="0" algn="l">
              <a:spcBef>
                <a:spcPts val="0"/>
              </a:spcBef>
              <a:spcAft>
                <a:spcPts val="0"/>
              </a:spcAft>
              <a:buSzPct val="100000"/>
              <a:buChar char="●"/>
            </a:pPr>
            <a:r>
              <a:rPr lang="en" sz="4800">
                <a:solidFill>
                  <a:srgbClr val="000000"/>
                </a:solidFill>
              </a:rPr>
              <a:t>Age, 58 </a:t>
            </a:r>
            <a:br>
              <a:rPr lang="en" sz="4800">
                <a:solidFill>
                  <a:srgbClr val="000000"/>
                </a:solidFill>
              </a:rPr>
            </a:br>
            <a:r>
              <a:rPr lang="en" sz="4800">
                <a:solidFill>
                  <a:srgbClr val="000000"/>
                </a:solidFill>
              </a:rPr>
              <a:t>Location : Chattanooga, TN</a:t>
            </a:r>
            <a:br>
              <a:rPr lang="en" sz="4800">
                <a:solidFill>
                  <a:srgbClr val="000000"/>
                </a:solidFill>
              </a:rPr>
            </a:br>
            <a:r>
              <a:rPr lang="en" sz="4800">
                <a:solidFill>
                  <a:srgbClr val="000000"/>
                </a:solidFill>
              </a:rPr>
              <a:t>Occupation: Store Manager</a:t>
            </a:r>
            <a:br>
              <a:rPr lang="en" sz="4800">
                <a:solidFill>
                  <a:srgbClr val="000000"/>
                </a:solidFill>
              </a:rPr>
            </a:br>
            <a:endParaRPr sz="4800">
              <a:solidFill>
                <a:srgbClr val="000000"/>
              </a:solidFill>
            </a:endParaRPr>
          </a:p>
          <a:p>
            <a:pPr indent="-304800" lvl="0" marL="457200" rtl="0" algn="l">
              <a:spcBef>
                <a:spcPts val="0"/>
              </a:spcBef>
              <a:spcAft>
                <a:spcPts val="0"/>
              </a:spcAft>
              <a:buSzPct val="100000"/>
              <a:buChar char="●"/>
            </a:pPr>
            <a:r>
              <a:rPr lang="en" sz="4800">
                <a:solidFill>
                  <a:srgbClr val="000000"/>
                </a:solidFill>
              </a:rPr>
              <a:t>Glenn is a store manager that often listens to music in his spare time. He uses apps like Spotify and Apple Music to listen to his preferred music and popular music of today. He wants to immerse himself in new music by discovering new artists locally.</a:t>
            </a:r>
            <a:br>
              <a:rPr lang="en" sz="4800"/>
            </a:br>
            <a:endParaRPr sz="4800"/>
          </a:p>
          <a:p>
            <a:pPr indent="-304800" lvl="0" marL="457200" rtl="0" algn="l">
              <a:spcBef>
                <a:spcPts val="0"/>
              </a:spcBef>
              <a:spcAft>
                <a:spcPts val="0"/>
              </a:spcAft>
              <a:buSzPct val="100000"/>
              <a:buChar char="●"/>
            </a:pPr>
            <a:r>
              <a:rPr b="1" lang="en" sz="4800">
                <a:solidFill>
                  <a:srgbClr val="000000"/>
                </a:solidFill>
              </a:rPr>
              <a:t>Issue: </a:t>
            </a:r>
            <a:r>
              <a:rPr lang="en" sz="4800">
                <a:solidFill>
                  <a:srgbClr val="000000"/>
                </a:solidFill>
              </a:rPr>
              <a:t>As a music fan, it can be hard to discover new local performers beyond the big-name acts. Relying on word of mouth or chance encounters often means missing out on fresh talent, especially younger or emerging artists who aren’t promoted widely.</a:t>
            </a:r>
            <a:br>
              <a:rPr b="1" lang="en" sz="4800">
                <a:solidFill>
                  <a:srgbClr val="000000"/>
                </a:solidFill>
              </a:rPr>
            </a:br>
            <a:endParaRPr b="1" sz="4800">
              <a:solidFill>
                <a:srgbClr val="000000"/>
              </a:solidFill>
            </a:endParaRPr>
          </a:p>
          <a:p>
            <a:pPr indent="-304800" lvl="0" marL="457200" rtl="0" algn="l">
              <a:spcBef>
                <a:spcPts val="0"/>
              </a:spcBef>
              <a:spcAft>
                <a:spcPts val="0"/>
              </a:spcAft>
              <a:buSzPct val="100000"/>
              <a:buChar char="●"/>
            </a:pPr>
            <a:r>
              <a:rPr b="1" lang="en" sz="4800">
                <a:solidFill>
                  <a:srgbClr val="000000"/>
                </a:solidFill>
              </a:rPr>
              <a:t>Solution:</a:t>
            </a:r>
            <a:r>
              <a:rPr lang="en" sz="4800">
                <a:solidFill>
                  <a:srgbClr val="000000"/>
                </a:solidFill>
              </a:rPr>
              <a:t> The platform makes it easy for fans to discover new and local artists tailored to their tastes. By combining personal preferences with location-based recommendations, fans can explore performers they might not otherwise find—helping them connect with fresh music while supporting their local scene.</a:t>
            </a:r>
            <a:endParaRPr sz="4800">
              <a:solidFill>
                <a:srgbClr val="000000"/>
              </a:solidFill>
            </a:endParaRPr>
          </a:p>
          <a:p>
            <a:pPr indent="0" lvl="0" marL="457200" rtl="0" algn="l">
              <a:spcBef>
                <a:spcPts val="1200"/>
              </a:spcBef>
              <a:spcAft>
                <a:spcPts val="0"/>
              </a:spcAft>
              <a:buNone/>
            </a:pPr>
            <a:r>
              <a:t/>
            </a:r>
            <a:endParaRPr b="1" sz="1400">
              <a:solidFill>
                <a:srgbClr val="000000"/>
              </a:solidFill>
            </a:endParaRPr>
          </a:p>
          <a:p>
            <a:pPr indent="0" lvl="0" marL="0" rtl="0" algn="l">
              <a:spcBef>
                <a:spcPts val="1200"/>
              </a:spcBef>
              <a:spcAft>
                <a:spcPts val="1200"/>
              </a:spcAft>
              <a:buNone/>
            </a:pPr>
            <a:r>
              <a:t/>
            </a:r>
            <a:endParaRPr/>
          </a:p>
        </p:txBody>
      </p:sp>
      <p:pic>
        <p:nvPicPr>
          <p:cNvPr id="186" name="Google Shape;186;p22"/>
          <p:cNvPicPr preferRelativeResize="0"/>
          <p:nvPr/>
        </p:nvPicPr>
        <p:blipFill>
          <a:blip r:embed="rId3">
            <a:alphaModFix/>
          </a:blip>
          <a:stretch>
            <a:fillRect/>
          </a:stretch>
        </p:blipFill>
        <p:spPr>
          <a:xfrm>
            <a:off x="5742950" y="804838"/>
            <a:ext cx="2343075" cy="1562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Algorithms:</a:t>
            </a:r>
            <a:endParaRPr/>
          </a:p>
        </p:txBody>
      </p:sp>
      <p:sp>
        <p:nvSpPr>
          <p:cNvPr id="192" name="Google Shape;192;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Entity Resolution / Deduplication: cleaning and removing dupes from our corpus of data</a:t>
            </a:r>
            <a:endParaRPr/>
          </a:p>
          <a:p>
            <a:pPr indent="0" lvl="0" marL="0" rtl="0" algn="l">
              <a:spcBef>
                <a:spcPts val="1200"/>
              </a:spcBef>
              <a:spcAft>
                <a:spcPts val="0"/>
              </a:spcAft>
              <a:buNone/>
            </a:pPr>
            <a:r>
              <a:rPr lang="en"/>
              <a:t>Hybrid Ranking (RRF): merging tables of similar genres on location proximity and popularity</a:t>
            </a:r>
            <a:endParaRPr/>
          </a:p>
          <a:p>
            <a:pPr indent="0" lvl="0" marL="0" rtl="0" algn="l">
              <a:spcBef>
                <a:spcPts val="1200"/>
              </a:spcBef>
              <a:spcAft>
                <a:spcPts val="1200"/>
              </a:spcAft>
              <a:buNone/>
            </a:pPr>
            <a:r>
              <a:rPr lang="en"/>
              <a:t>Inverted Index: classic search engine implementation, used to search for band name, genre, location, and/or description</a:t>
            </a:r>
            <a:endParaRPr/>
          </a:p>
        </p:txBody>
      </p:sp>
      <p:sp>
        <p:nvSpPr>
          <p:cNvPr id="193" name="Google Shape;193;p23"/>
          <p:cNvSpPr txBox="1"/>
          <p:nvPr/>
        </p:nvSpPr>
        <p:spPr>
          <a:xfrm>
            <a:off x="8229600" y="307425"/>
            <a:ext cx="91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CM</a:t>
            </a:r>
            <a:endParaRPr sz="13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Technical Implementation </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Platform / </a:t>
            </a:r>
            <a:r>
              <a:rPr lang="en"/>
              <a:t>Technology: </a:t>
            </a:r>
            <a:endParaRPr/>
          </a:p>
          <a:p>
            <a:pPr indent="0" lvl="0" marL="0" rtl="0" algn="l">
              <a:spcBef>
                <a:spcPts val="1200"/>
              </a:spcBef>
              <a:spcAft>
                <a:spcPts val="0"/>
              </a:spcAft>
              <a:buNone/>
            </a:pPr>
            <a:r>
              <a:rPr lang="en"/>
              <a:t>Backend- Python, AWS, Athena, S3</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Frontend- React, TypeScript, Tailwind (CSS)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3rd Party APIs : Spotify API, Music Brainz API, EveryNoise.com</a:t>
            </a:r>
            <a:endParaRPr/>
          </a:p>
        </p:txBody>
      </p:sp>
      <p:pic>
        <p:nvPicPr>
          <p:cNvPr id="200" name="Google Shape;200;p24"/>
          <p:cNvPicPr preferRelativeResize="0"/>
          <p:nvPr/>
        </p:nvPicPr>
        <p:blipFill>
          <a:blip r:embed="rId3">
            <a:alphaModFix/>
          </a:blip>
          <a:stretch>
            <a:fillRect/>
          </a:stretch>
        </p:blipFill>
        <p:spPr>
          <a:xfrm>
            <a:off x="4231400" y="2161000"/>
            <a:ext cx="564600" cy="564600"/>
          </a:xfrm>
          <a:prstGeom prst="rect">
            <a:avLst/>
          </a:prstGeom>
          <a:noFill/>
          <a:ln>
            <a:noFill/>
          </a:ln>
        </p:spPr>
      </p:pic>
      <p:pic>
        <p:nvPicPr>
          <p:cNvPr id="201" name="Google Shape;201;p24"/>
          <p:cNvPicPr preferRelativeResize="0"/>
          <p:nvPr/>
        </p:nvPicPr>
        <p:blipFill>
          <a:blip r:embed="rId4">
            <a:alphaModFix/>
          </a:blip>
          <a:stretch>
            <a:fillRect/>
          </a:stretch>
        </p:blipFill>
        <p:spPr>
          <a:xfrm>
            <a:off x="5311812" y="2161000"/>
            <a:ext cx="564600" cy="564600"/>
          </a:xfrm>
          <a:prstGeom prst="rect">
            <a:avLst/>
          </a:prstGeom>
          <a:noFill/>
          <a:ln>
            <a:noFill/>
          </a:ln>
        </p:spPr>
      </p:pic>
      <p:pic>
        <p:nvPicPr>
          <p:cNvPr id="202" name="Google Shape;202;p24"/>
          <p:cNvPicPr preferRelativeResize="0"/>
          <p:nvPr/>
        </p:nvPicPr>
        <p:blipFill>
          <a:blip r:embed="rId5">
            <a:alphaModFix/>
          </a:blip>
          <a:stretch>
            <a:fillRect/>
          </a:stretch>
        </p:blipFill>
        <p:spPr>
          <a:xfrm>
            <a:off x="4231400" y="2854050"/>
            <a:ext cx="564600" cy="564600"/>
          </a:xfrm>
          <a:prstGeom prst="rect">
            <a:avLst/>
          </a:prstGeom>
          <a:noFill/>
          <a:ln>
            <a:noFill/>
          </a:ln>
        </p:spPr>
      </p:pic>
      <p:pic>
        <p:nvPicPr>
          <p:cNvPr id="203" name="Google Shape;203;p24"/>
          <p:cNvPicPr preferRelativeResize="0"/>
          <p:nvPr/>
        </p:nvPicPr>
        <p:blipFill>
          <a:blip r:embed="rId6">
            <a:alphaModFix/>
          </a:blip>
          <a:stretch>
            <a:fillRect/>
          </a:stretch>
        </p:blipFill>
        <p:spPr>
          <a:xfrm>
            <a:off x="5311813" y="2854046"/>
            <a:ext cx="564598" cy="564598"/>
          </a:xfrm>
          <a:prstGeom prst="rect">
            <a:avLst/>
          </a:prstGeom>
          <a:noFill/>
          <a:ln>
            <a:noFill/>
          </a:ln>
        </p:spPr>
      </p:pic>
      <p:pic>
        <p:nvPicPr>
          <p:cNvPr id="204" name="Google Shape;204;p24"/>
          <p:cNvPicPr preferRelativeResize="0"/>
          <p:nvPr/>
        </p:nvPicPr>
        <p:blipFill>
          <a:blip r:embed="rId7">
            <a:alphaModFix/>
          </a:blip>
          <a:stretch>
            <a:fillRect/>
          </a:stretch>
        </p:blipFill>
        <p:spPr>
          <a:xfrm flipH="1">
            <a:off x="6392226" y="2854050"/>
            <a:ext cx="923561" cy="564599"/>
          </a:xfrm>
          <a:prstGeom prst="rect">
            <a:avLst/>
          </a:prstGeom>
          <a:noFill/>
          <a:ln>
            <a:noFill/>
          </a:ln>
        </p:spPr>
      </p:pic>
      <p:pic>
        <p:nvPicPr>
          <p:cNvPr id="205" name="Google Shape;205;p24"/>
          <p:cNvPicPr preferRelativeResize="0"/>
          <p:nvPr/>
        </p:nvPicPr>
        <p:blipFill>
          <a:blip r:embed="rId8">
            <a:alphaModFix/>
          </a:blip>
          <a:stretch>
            <a:fillRect/>
          </a:stretch>
        </p:blipFill>
        <p:spPr>
          <a:xfrm>
            <a:off x="5876403" y="3825416"/>
            <a:ext cx="514525" cy="514550"/>
          </a:xfrm>
          <a:prstGeom prst="rect">
            <a:avLst/>
          </a:prstGeom>
          <a:noFill/>
          <a:ln>
            <a:noFill/>
          </a:ln>
        </p:spPr>
      </p:pic>
      <p:pic>
        <p:nvPicPr>
          <p:cNvPr id="206" name="Google Shape;206;p24"/>
          <p:cNvPicPr preferRelativeResize="0"/>
          <p:nvPr/>
        </p:nvPicPr>
        <p:blipFill>
          <a:blip r:embed="rId9">
            <a:alphaModFix/>
          </a:blip>
          <a:stretch>
            <a:fillRect/>
          </a:stretch>
        </p:blipFill>
        <p:spPr>
          <a:xfrm>
            <a:off x="6801240" y="3825428"/>
            <a:ext cx="514525" cy="514525"/>
          </a:xfrm>
          <a:prstGeom prst="rect">
            <a:avLst/>
          </a:prstGeom>
          <a:noFill/>
          <a:ln>
            <a:noFill/>
          </a:ln>
        </p:spPr>
      </p:pic>
      <p:pic>
        <p:nvPicPr>
          <p:cNvPr id="207" name="Google Shape;207;p24"/>
          <p:cNvPicPr preferRelativeResize="0"/>
          <p:nvPr/>
        </p:nvPicPr>
        <p:blipFill>
          <a:blip r:embed="rId10">
            <a:alphaModFix/>
          </a:blip>
          <a:stretch>
            <a:fillRect/>
          </a:stretch>
        </p:blipFill>
        <p:spPr>
          <a:xfrm>
            <a:off x="7726100" y="3800388"/>
            <a:ext cx="564600" cy="56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819150" y="650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Schedule</a:t>
            </a:r>
            <a:endParaRPr/>
          </a:p>
        </p:txBody>
      </p:sp>
      <p:sp>
        <p:nvSpPr>
          <p:cNvPr id="213" name="Google Shape;213;p25"/>
          <p:cNvSpPr txBox="1"/>
          <p:nvPr>
            <p:ph idx="1" type="body"/>
          </p:nvPr>
        </p:nvSpPr>
        <p:spPr>
          <a:xfrm>
            <a:off x="819150" y="1990725"/>
            <a:ext cx="3683700" cy="24480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Sprint 0 : September 2 - September 22 </a:t>
            </a:r>
            <a:endParaRPr/>
          </a:p>
          <a:p>
            <a:pPr indent="-311150" lvl="0" marL="457200" rtl="0" algn="l">
              <a:spcBef>
                <a:spcPts val="0"/>
              </a:spcBef>
              <a:spcAft>
                <a:spcPts val="0"/>
              </a:spcAft>
              <a:buSzPts val="1300"/>
              <a:buChar char="●"/>
            </a:pPr>
            <a:r>
              <a:rPr lang="en"/>
              <a:t>Sprint 1 : September 23 - October 20</a:t>
            </a:r>
            <a:endParaRPr/>
          </a:p>
          <a:p>
            <a:pPr indent="-311150" lvl="0" marL="457200" rtl="0" algn="l">
              <a:spcBef>
                <a:spcPts val="0"/>
              </a:spcBef>
              <a:spcAft>
                <a:spcPts val="0"/>
              </a:spcAft>
              <a:buSzPts val="1300"/>
              <a:buChar char="●"/>
            </a:pPr>
            <a:r>
              <a:rPr lang="en"/>
              <a:t>Sprint 2 : October 21 - November 17</a:t>
            </a:r>
            <a:endParaRPr/>
          </a:p>
          <a:p>
            <a:pPr indent="-311150" lvl="0" marL="457200" rtl="0" algn="l">
              <a:spcBef>
                <a:spcPts val="0"/>
              </a:spcBef>
              <a:spcAft>
                <a:spcPts val="0"/>
              </a:spcAft>
              <a:buSzPts val="1300"/>
              <a:buChar char="●"/>
            </a:pPr>
            <a:r>
              <a:rPr lang="en"/>
              <a:t>Sprint 3 : Completion of MVP: November 18 - December 15</a:t>
            </a:r>
            <a:br>
              <a:rPr lang="en"/>
            </a:br>
            <a:endParaRPr/>
          </a:p>
          <a:p>
            <a:pPr indent="0" lvl="0" marL="0" rtl="0" algn="l">
              <a:spcBef>
                <a:spcPts val="1200"/>
              </a:spcBef>
              <a:spcAft>
                <a:spcPts val="1200"/>
              </a:spcAft>
              <a:buNone/>
            </a:pPr>
            <a:r>
              <a:rPr lang="en"/>
              <a:t>Weekly Meetings: Tuesdays at 6:00PM</a:t>
            </a:r>
            <a:br>
              <a:rPr lang="en"/>
            </a:br>
            <a:br>
              <a:rPr lang="en"/>
            </a:br>
            <a:r>
              <a:rPr lang="en"/>
              <a:t>Completion of User Stories and Tasks will be managed through Jira, and each will have defined deadlines and story points.</a:t>
            </a:r>
            <a:endParaRPr/>
          </a:p>
        </p:txBody>
      </p:sp>
      <p:pic>
        <p:nvPicPr>
          <p:cNvPr id="214" name="Google Shape;214;p25"/>
          <p:cNvPicPr preferRelativeResize="0"/>
          <p:nvPr/>
        </p:nvPicPr>
        <p:blipFill>
          <a:blip r:embed="rId3">
            <a:alphaModFix/>
          </a:blip>
          <a:stretch>
            <a:fillRect/>
          </a:stretch>
        </p:blipFill>
        <p:spPr>
          <a:xfrm>
            <a:off x="3543800" y="1271150"/>
            <a:ext cx="5081825" cy="719575"/>
          </a:xfrm>
          <a:prstGeom prst="rect">
            <a:avLst/>
          </a:prstGeom>
          <a:noFill/>
          <a:ln>
            <a:noFill/>
          </a:ln>
        </p:spPr>
      </p:pic>
      <p:pic>
        <p:nvPicPr>
          <p:cNvPr id="215" name="Google Shape;215;p25"/>
          <p:cNvPicPr preferRelativeResize="0"/>
          <p:nvPr/>
        </p:nvPicPr>
        <p:blipFill>
          <a:blip r:embed="rId4">
            <a:alphaModFix/>
          </a:blip>
          <a:stretch>
            <a:fillRect/>
          </a:stretch>
        </p:blipFill>
        <p:spPr>
          <a:xfrm>
            <a:off x="5721826" y="2190500"/>
            <a:ext cx="2079023" cy="2397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Retrospective</a:t>
            </a:r>
            <a:endParaRPr/>
          </a:p>
        </p:txBody>
      </p:sp>
      <p:sp>
        <p:nvSpPr>
          <p:cNvPr id="221" name="Google Shape;221;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2" name="Google Shape;222;p26"/>
          <p:cNvPicPr preferRelativeResize="0"/>
          <p:nvPr/>
        </p:nvPicPr>
        <p:blipFill>
          <a:blip r:embed="rId3">
            <a:alphaModFix/>
          </a:blip>
          <a:stretch>
            <a:fillRect/>
          </a:stretch>
        </p:blipFill>
        <p:spPr>
          <a:xfrm>
            <a:off x="214100" y="216875"/>
            <a:ext cx="8724925" cy="4720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228" name="Google Shape;228;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t>Wiki Page/Github Repo: </a:t>
            </a:r>
            <a:r>
              <a:rPr lang="en" sz="1800" u="sng">
                <a:solidFill>
                  <a:schemeClr val="hlink"/>
                </a:solidFill>
                <a:hlinkClick r:id="rId3"/>
              </a:rPr>
              <a:t>https://github.com/htmw/F2025-Async/wiki</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Char char="●"/>
            </a:pPr>
            <a:r>
              <a:rPr lang="en" sz="1400">
                <a:solidFill>
                  <a:srgbClr val="000000"/>
                </a:solidFill>
              </a:rPr>
              <a:t>Problem S</a:t>
            </a:r>
            <a:r>
              <a:rPr lang="en" sz="1400">
                <a:solidFill>
                  <a:srgbClr val="000000"/>
                </a:solidFill>
              </a:rPr>
              <a:t>tatement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Project Description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Value Proposition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Targeted Users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Technical Implementation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Project Schedule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Retrospective</a:t>
            </a:r>
            <a:endParaRPr sz="1400">
              <a:solidFill>
                <a:srgbClr val="000000"/>
              </a:solidFill>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Members</a:t>
            </a:r>
            <a:endParaRPr/>
          </a:p>
        </p:txBody>
      </p:sp>
      <p:sp>
        <p:nvSpPr>
          <p:cNvPr id="141" name="Google Shape;141;p15"/>
          <p:cNvSpPr txBox="1"/>
          <p:nvPr>
            <p:ph idx="1" type="body"/>
          </p:nvPr>
        </p:nvSpPr>
        <p:spPr>
          <a:xfrm>
            <a:off x="819150" y="2011275"/>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205">
                <a:solidFill>
                  <a:schemeClr val="dk2"/>
                </a:solidFill>
              </a:rPr>
              <a:t>Emmet Allen - S</a:t>
            </a:r>
            <a:r>
              <a:rPr lang="en" sz="1205"/>
              <a:t>crum</a:t>
            </a:r>
            <a:r>
              <a:rPr lang="en" sz="1205">
                <a:solidFill>
                  <a:schemeClr val="dk2"/>
                </a:solidFill>
              </a:rPr>
              <a:t> Master </a:t>
            </a:r>
            <a:r>
              <a:rPr lang="en" sz="1205"/>
              <a:t>/</a:t>
            </a:r>
            <a:r>
              <a:rPr lang="en" sz="1205">
                <a:solidFill>
                  <a:schemeClr val="dk2"/>
                </a:solidFill>
              </a:rPr>
              <a:t> Systems </a:t>
            </a:r>
            <a:r>
              <a:rPr lang="en" sz="1205"/>
              <a:t>Architect</a:t>
            </a:r>
            <a:endParaRPr sz="1205">
              <a:solidFill>
                <a:schemeClr val="dk2"/>
              </a:solidFill>
            </a:endParaRPr>
          </a:p>
          <a:p>
            <a:pPr indent="0" lvl="0" marL="0" rtl="0" algn="l">
              <a:lnSpc>
                <a:spcPct val="95000"/>
              </a:lnSpc>
              <a:spcBef>
                <a:spcPts val="1200"/>
              </a:spcBef>
              <a:spcAft>
                <a:spcPts val="0"/>
              </a:spcAft>
              <a:buSzPts val="935"/>
              <a:buNone/>
            </a:pPr>
            <a:r>
              <a:rPr lang="en" sz="1205">
                <a:solidFill>
                  <a:schemeClr val="dk2"/>
                </a:solidFill>
              </a:rPr>
              <a:t>Maya Rivera - Front End Dev. Lead</a:t>
            </a:r>
            <a:endParaRPr sz="1205">
              <a:solidFill>
                <a:schemeClr val="dk2"/>
              </a:solidFill>
            </a:endParaRPr>
          </a:p>
          <a:p>
            <a:pPr indent="0" lvl="0" marL="0" rtl="0" algn="l">
              <a:lnSpc>
                <a:spcPct val="95000"/>
              </a:lnSpc>
              <a:spcBef>
                <a:spcPts val="1200"/>
              </a:spcBef>
              <a:spcAft>
                <a:spcPts val="0"/>
              </a:spcAft>
              <a:buSzPts val="935"/>
              <a:buNone/>
            </a:pPr>
            <a:r>
              <a:rPr lang="en" sz="1205">
                <a:solidFill>
                  <a:schemeClr val="dk2"/>
                </a:solidFill>
              </a:rPr>
              <a:t>Brian Moran - Full Stack Dev.</a:t>
            </a:r>
            <a:endParaRPr sz="1205"/>
          </a:p>
          <a:p>
            <a:pPr indent="0" lvl="0" marL="0" rtl="0" algn="l">
              <a:lnSpc>
                <a:spcPct val="95000"/>
              </a:lnSpc>
              <a:spcBef>
                <a:spcPts val="1200"/>
              </a:spcBef>
              <a:spcAft>
                <a:spcPts val="0"/>
              </a:spcAft>
              <a:buSzPts val="935"/>
              <a:buNone/>
            </a:pPr>
            <a:r>
              <a:rPr lang="en" sz="1205">
                <a:solidFill>
                  <a:schemeClr val="dk2"/>
                </a:solidFill>
              </a:rPr>
              <a:t>Christos Markakis - Dat</a:t>
            </a:r>
            <a:r>
              <a:rPr lang="en" sz="1205"/>
              <a:t>a Team - </a:t>
            </a:r>
            <a:r>
              <a:rPr lang="en" sz="1205">
                <a:solidFill>
                  <a:schemeClr val="dk2"/>
                </a:solidFill>
              </a:rPr>
              <a:t>Full Stack Dev. </a:t>
            </a:r>
            <a:endParaRPr sz="1205">
              <a:solidFill>
                <a:schemeClr val="dk2"/>
              </a:solidFill>
            </a:endParaRPr>
          </a:p>
          <a:p>
            <a:pPr indent="0" lvl="0" marL="0" rtl="0" algn="l">
              <a:lnSpc>
                <a:spcPct val="95000"/>
              </a:lnSpc>
              <a:spcBef>
                <a:spcPts val="1200"/>
              </a:spcBef>
              <a:spcAft>
                <a:spcPts val="0"/>
              </a:spcAft>
              <a:buSzPts val="935"/>
              <a:buNone/>
            </a:pPr>
            <a:r>
              <a:rPr lang="en" sz="1205">
                <a:solidFill>
                  <a:schemeClr val="dk2"/>
                </a:solidFill>
              </a:rPr>
              <a:t>Ben Smith - Backend Dev</a:t>
            </a:r>
            <a:r>
              <a:rPr lang="en" sz="1205"/>
              <a:t> - Integrations </a:t>
            </a:r>
            <a:endParaRPr sz="1205">
              <a:solidFill>
                <a:schemeClr val="dk2"/>
              </a:solidFill>
            </a:endParaRPr>
          </a:p>
          <a:p>
            <a:pPr indent="0" lvl="0" marL="0" rtl="0" algn="l">
              <a:lnSpc>
                <a:spcPct val="95000"/>
              </a:lnSpc>
              <a:spcBef>
                <a:spcPts val="1200"/>
              </a:spcBef>
              <a:spcAft>
                <a:spcPts val="0"/>
              </a:spcAft>
              <a:buSzPts val="935"/>
              <a:buNone/>
            </a:pPr>
            <a:r>
              <a:rPr lang="en" sz="1205">
                <a:solidFill>
                  <a:schemeClr val="dk2"/>
                </a:solidFill>
              </a:rPr>
              <a:t>Jalen Gill - Front End </a:t>
            </a:r>
            <a:r>
              <a:rPr lang="en" sz="1205"/>
              <a:t>Team - Integrations</a:t>
            </a:r>
            <a:endParaRPr sz="1205">
              <a:solidFill>
                <a:schemeClr val="dk2"/>
              </a:solidFill>
            </a:endParaRPr>
          </a:p>
          <a:p>
            <a:pPr indent="0" lvl="0" marL="0" rtl="0" algn="l">
              <a:lnSpc>
                <a:spcPct val="95000"/>
              </a:lnSpc>
              <a:spcBef>
                <a:spcPts val="1200"/>
              </a:spcBef>
              <a:spcAft>
                <a:spcPts val="1200"/>
              </a:spcAft>
              <a:buSzPts val="935"/>
              <a:buNone/>
            </a:pPr>
            <a:r>
              <a:rPr lang="en" sz="1205">
                <a:solidFill>
                  <a:schemeClr val="dk2"/>
                </a:solidFill>
              </a:rPr>
              <a:t>Pete Adams - Back End Lead - Data Team</a:t>
            </a:r>
            <a:endParaRPr sz="1205">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47" name="Google Shape;147;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000000"/>
              </a:buClr>
              <a:buSzPts val="1200"/>
              <a:buChar char="●"/>
            </a:pPr>
            <a:r>
              <a:rPr lang="en" sz="1200">
                <a:solidFill>
                  <a:srgbClr val="000000"/>
                </a:solidFill>
              </a:rPr>
              <a:t>It is hard for people to find out what music is local to them given their preferred genre without extensively searching different places such as Tik Tok, Spotify, Google, Youtube, and Reddit to name a few. Even if a person is able to find a local music group, they wouldn’t be necessarily exposed to other music groups that are from the same area and within their preferred genre. </a:t>
            </a:r>
            <a:endParaRPr sz="1200">
              <a:solidFill>
                <a:srgbClr val="000000"/>
              </a:solidFill>
            </a:endParaRPr>
          </a:p>
          <a:p>
            <a:pPr indent="0" lvl="0" marL="457200" rtl="0" algn="l">
              <a:lnSpc>
                <a:spcPct val="115000"/>
              </a:lnSpc>
              <a:spcBef>
                <a:spcPts val="0"/>
              </a:spcBef>
              <a:spcAft>
                <a:spcPts val="0"/>
              </a:spcAft>
              <a:buNone/>
            </a:pPr>
            <a:r>
              <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rPr>
              <a:t>If an up-and-coming bands wants to gain fans that are located within their general region; for example Philadelphia, Pennsylvania; gaining that traction would be hard if they have fans that are from Philadelphia; but currently live in Taiwan.</a:t>
            </a:r>
            <a:endParaRPr sz="12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sp>
        <p:nvSpPr>
          <p:cNvPr id="153" name="Google Shape;153;p17"/>
          <p:cNvSpPr txBox="1"/>
          <p:nvPr/>
        </p:nvSpPr>
        <p:spPr>
          <a:xfrm>
            <a:off x="815275" y="1853850"/>
            <a:ext cx="7455900" cy="292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latin typeface="Calibri"/>
                <a:ea typeface="Calibri"/>
                <a:cs typeface="Calibri"/>
                <a:sym typeface="Calibri"/>
              </a:rPr>
              <a:t>Curated By You, For You</a:t>
            </a:r>
            <a:endParaRPr b="1" sz="1200">
              <a:latin typeface="Calibri"/>
              <a:ea typeface="Calibri"/>
              <a:cs typeface="Calibri"/>
              <a:sym typeface="Calibri"/>
            </a:endParaRPr>
          </a:p>
          <a:p>
            <a:pPr indent="0" lvl="0" marL="0" rtl="0" algn="l">
              <a:lnSpc>
                <a:spcPct val="115000"/>
              </a:lnSpc>
              <a:spcBef>
                <a:spcPts val="1200"/>
              </a:spcBef>
              <a:spcAft>
                <a:spcPts val="0"/>
              </a:spcAft>
              <a:buNone/>
            </a:pPr>
            <a:r>
              <a:rPr lang="en" sz="1000">
                <a:latin typeface="Calibri"/>
                <a:ea typeface="Calibri"/>
                <a:cs typeface="Calibri"/>
                <a:sym typeface="Calibri"/>
              </a:rPr>
              <a:t>Curated By You, For You is a web application that helps people discover music and artists based on location.</a:t>
            </a:r>
            <a:endParaRPr sz="1000">
              <a:latin typeface="Calibri"/>
              <a:ea typeface="Calibri"/>
              <a:cs typeface="Calibri"/>
              <a:sym typeface="Calibri"/>
            </a:endParaRPr>
          </a:p>
          <a:p>
            <a:pPr indent="-292100" lvl="0" marL="457200" rtl="0" algn="l">
              <a:lnSpc>
                <a:spcPct val="115000"/>
              </a:lnSpc>
              <a:spcBef>
                <a:spcPts val="1200"/>
              </a:spcBef>
              <a:spcAft>
                <a:spcPts val="0"/>
              </a:spcAft>
              <a:buSzPts val="1000"/>
              <a:buChar char="●"/>
            </a:pPr>
            <a:r>
              <a:rPr b="1" lang="en" sz="1000">
                <a:latin typeface="Calibri"/>
                <a:ea typeface="Calibri"/>
                <a:cs typeface="Calibri"/>
                <a:sym typeface="Calibri"/>
              </a:rPr>
              <a:t>For:</a:t>
            </a:r>
            <a:r>
              <a:rPr lang="en" sz="1000">
                <a:latin typeface="Calibri"/>
                <a:ea typeface="Calibri"/>
                <a:cs typeface="Calibri"/>
                <a:sym typeface="Calibri"/>
              </a:rPr>
              <a:t> musicians, fans, and music industry professionals</a:t>
            </a:r>
            <a:endParaRPr sz="1000">
              <a:latin typeface="Calibri"/>
              <a:ea typeface="Calibri"/>
              <a:cs typeface="Calibri"/>
              <a:sym typeface="Calibri"/>
            </a:endParaRPr>
          </a:p>
          <a:p>
            <a:pPr indent="-292100" lvl="0" marL="457200" rtl="0" algn="l">
              <a:lnSpc>
                <a:spcPct val="115000"/>
              </a:lnSpc>
              <a:spcBef>
                <a:spcPts val="0"/>
              </a:spcBef>
              <a:spcAft>
                <a:spcPts val="0"/>
              </a:spcAft>
              <a:buSzPts val="1000"/>
              <a:buChar char="●"/>
            </a:pPr>
            <a:r>
              <a:rPr b="1" lang="en" sz="1000">
                <a:latin typeface="Calibri"/>
                <a:ea typeface="Calibri"/>
                <a:cs typeface="Calibri"/>
                <a:sym typeface="Calibri"/>
              </a:rPr>
              <a:t>Who:</a:t>
            </a:r>
            <a:r>
              <a:rPr lang="en" sz="1000">
                <a:latin typeface="Calibri"/>
                <a:ea typeface="Calibri"/>
                <a:cs typeface="Calibri"/>
                <a:sym typeface="Calibri"/>
              </a:rPr>
              <a:t> want to be discovered, discover others, and stay connected with trends in local music scenes</a:t>
            </a:r>
            <a:endParaRPr sz="1000">
              <a:latin typeface="Calibri"/>
              <a:ea typeface="Calibri"/>
              <a:cs typeface="Calibri"/>
              <a:sym typeface="Calibri"/>
            </a:endParaRPr>
          </a:p>
          <a:p>
            <a:pPr indent="0" lvl="0" marL="0" rtl="0" algn="l">
              <a:lnSpc>
                <a:spcPct val="115000"/>
              </a:lnSpc>
              <a:spcBef>
                <a:spcPts val="1200"/>
              </a:spcBef>
              <a:spcAft>
                <a:spcPts val="0"/>
              </a:spcAft>
              <a:buNone/>
            </a:pPr>
            <a:r>
              <a:rPr b="1" lang="en" sz="1000">
                <a:latin typeface="Calibri"/>
                <a:ea typeface="Calibri"/>
                <a:cs typeface="Calibri"/>
                <a:sym typeface="Calibri"/>
              </a:rPr>
              <a:t>What It Does</a:t>
            </a:r>
            <a:br>
              <a:rPr b="1" lang="en" sz="1000">
                <a:latin typeface="Calibri"/>
                <a:ea typeface="Calibri"/>
                <a:cs typeface="Calibri"/>
                <a:sym typeface="Calibri"/>
              </a:rPr>
            </a:br>
            <a:r>
              <a:rPr lang="en" sz="1000">
                <a:latin typeface="Calibri"/>
                <a:ea typeface="Calibri"/>
                <a:cs typeface="Calibri"/>
                <a:sym typeface="Calibri"/>
              </a:rPr>
              <a:t>Curated By You, For You searches for information about local artists and organizes it by genre and location, so users can make meaningful local discoveries.</a:t>
            </a:r>
            <a:endParaRPr sz="1000">
              <a:latin typeface="Calibri"/>
              <a:ea typeface="Calibri"/>
              <a:cs typeface="Calibri"/>
              <a:sym typeface="Calibri"/>
            </a:endParaRPr>
          </a:p>
          <a:p>
            <a:pPr indent="0" lvl="0" marL="0" rtl="0" algn="l">
              <a:lnSpc>
                <a:spcPct val="115000"/>
              </a:lnSpc>
              <a:spcBef>
                <a:spcPts val="1200"/>
              </a:spcBef>
              <a:spcAft>
                <a:spcPts val="0"/>
              </a:spcAft>
              <a:buNone/>
            </a:pPr>
            <a:r>
              <a:rPr b="1" lang="en" sz="1000">
                <a:latin typeface="Calibri"/>
                <a:ea typeface="Calibri"/>
                <a:cs typeface="Calibri"/>
                <a:sym typeface="Calibri"/>
              </a:rPr>
              <a:t>Benefit Outcomes</a:t>
            </a:r>
            <a:br>
              <a:rPr b="1" lang="en" sz="1000">
                <a:latin typeface="Calibri"/>
                <a:ea typeface="Calibri"/>
                <a:cs typeface="Calibri"/>
                <a:sym typeface="Calibri"/>
              </a:rPr>
            </a:br>
            <a:r>
              <a:rPr lang="en" sz="1000">
                <a:latin typeface="Calibri"/>
                <a:ea typeface="Calibri"/>
                <a:cs typeface="Calibri"/>
                <a:sym typeface="Calibri"/>
              </a:rPr>
              <a:t>By using this app, people will become more knowledgeable about local music scenes, discover new bands they enjoy, and help smaller musicians grow larger fanbases.</a:t>
            </a:r>
            <a:endParaRPr sz="1000">
              <a:latin typeface="Calibri"/>
              <a:ea typeface="Calibri"/>
              <a:cs typeface="Calibri"/>
              <a:sym typeface="Calibri"/>
            </a:endParaRPr>
          </a:p>
          <a:p>
            <a:pPr indent="0" lvl="0" marL="0" rtl="0" algn="l">
              <a:spcBef>
                <a:spcPts val="1200"/>
              </a:spcBef>
              <a:spcAft>
                <a:spcPts val="0"/>
              </a:spcAft>
              <a:buNone/>
            </a:pPr>
            <a:r>
              <a:t/>
            </a:r>
            <a:endParaRPr sz="11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Value Proposition</a:t>
            </a:r>
            <a:endParaRPr/>
          </a:p>
        </p:txBody>
      </p:sp>
      <p:sp>
        <p:nvSpPr>
          <p:cNvPr id="159" name="Google Shape;159;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b="1" lang="en" sz="1200">
                <a:solidFill>
                  <a:srgbClr val="000000"/>
                </a:solidFill>
              </a:rPr>
              <a:t>Core Value:</a:t>
            </a:r>
            <a:endParaRPr b="1" sz="1200">
              <a:solidFill>
                <a:srgbClr val="000000"/>
              </a:solidFill>
            </a:endParaRPr>
          </a:p>
          <a:p>
            <a:pPr indent="0" lvl="0" marL="0" rtl="0" algn="l">
              <a:lnSpc>
                <a:spcPct val="115000"/>
              </a:lnSpc>
              <a:spcBef>
                <a:spcPts val="1200"/>
              </a:spcBef>
              <a:spcAft>
                <a:spcPts val="0"/>
              </a:spcAft>
              <a:buNone/>
            </a:pPr>
            <a:r>
              <a:rPr lang="en" sz="1200">
                <a:solidFill>
                  <a:srgbClr val="000000"/>
                </a:solidFill>
              </a:rPr>
              <a:t>Provide users a way to easily search a location and genre, and introduce artists that hail from that location and perform similar genres.</a:t>
            </a:r>
            <a:endParaRPr sz="1200">
              <a:solidFill>
                <a:srgbClr val="000000"/>
              </a:solidFill>
            </a:endParaRPr>
          </a:p>
          <a:p>
            <a:pPr indent="0" lvl="0" marL="0" rtl="0" algn="l">
              <a:lnSpc>
                <a:spcPct val="115000"/>
              </a:lnSpc>
              <a:spcBef>
                <a:spcPts val="1200"/>
              </a:spcBef>
              <a:spcAft>
                <a:spcPts val="0"/>
              </a:spcAft>
              <a:buNone/>
            </a:pPr>
            <a:r>
              <a:rPr b="1" lang="en" sz="1200">
                <a:solidFill>
                  <a:srgbClr val="000000"/>
                </a:solidFill>
              </a:rPr>
              <a:t>User Benefit:</a:t>
            </a:r>
            <a:endParaRPr b="1" sz="1200">
              <a:solidFill>
                <a:srgbClr val="000000"/>
              </a:solidFill>
            </a:endParaRPr>
          </a:p>
          <a:p>
            <a:pPr indent="0" lvl="0" marL="0" rtl="0" algn="l">
              <a:lnSpc>
                <a:spcPct val="115000"/>
              </a:lnSpc>
              <a:spcBef>
                <a:spcPts val="1200"/>
              </a:spcBef>
              <a:spcAft>
                <a:spcPts val="0"/>
              </a:spcAft>
              <a:buNone/>
            </a:pPr>
            <a:r>
              <a:rPr lang="en" sz="1200">
                <a:solidFill>
                  <a:srgbClr val="000000"/>
                </a:solidFill>
              </a:rPr>
              <a:t>Users will be able to consolidate their location based musical taste to one specific application, instead of having to scour the internet for this information.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MVP Feature Prioritization</a:t>
            </a:r>
            <a:endParaRPr/>
          </a:p>
        </p:txBody>
      </p:sp>
      <p:sp>
        <p:nvSpPr>
          <p:cNvPr id="165" name="Google Shape;165;p19"/>
          <p:cNvSpPr txBox="1"/>
          <p:nvPr>
            <p:ph idx="1" type="body"/>
          </p:nvPr>
        </p:nvSpPr>
        <p:spPr>
          <a:xfrm>
            <a:off x="727650" y="1800200"/>
            <a:ext cx="7688700" cy="2569500"/>
          </a:xfrm>
          <a:prstGeom prst="rect">
            <a:avLst/>
          </a:prstGeom>
        </p:spPr>
        <p:txBody>
          <a:bodyPr anchorCtr="0" anchor="t" bIns="91425" lIns="91425" spcFirstLastPara="1" rIns="91425" wrap="square" tIns="91425">
            <a:noAutofit/>
          </a:bodyPr>
          <a:lstStyle/>
          <a:p>
            <a:pPr indent="-311150" lvl="0" marL="457200" rtl="0" algn="l">
              <a:lnSpc>
                <a:spcPct val="95000"/>
              </a:lnSpc>
              <a:spcBef>
                <a:spcPts val="1200"/>
              </a:spcBef>
              <a:spcAft>
                <a:spcPts val="0"/>
              </a:spcAft>
              <a:buClr>
                <a:srgbClr val="000000"/>
              </a:buClr>
              <a:buSzPts val="1300"/>
              <a:buFont typeface="Arial"/>
              <a:buChar char="●"/>
            </a:pPr>
            <a:r>
              <a:rPr b="1" lang="en">
                <a:solidFill>
                  <a:srgbClr val="000000"/>
                </a:solidFill>
              </a:rPr>
              <a:t>Feature Name:</a:t>
            </a:r>
            <a:r>
              <a:rPr lang="en">
                <a:solidFill>
                  <a:srgbClr val="000000"/>
                </a:solidFill>
              </a:rPr>
              <a:t> Location and Genre Based Search</a:t>
            </a:r>
            <a:br>
              <a:rPr lang="en">
                <a:solidFill>
                  <a:srgbClr val="000000"/>
                </a:solidFill>
              </a:rPr>
            </a:br>
            <a:endParaRPr>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Purpose: Searching Capabilities for Music Artist</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User story: As a User, I want to search for artists using a specific location and music genre, so that when I complete the search, I’m provided with a list of artists who are from that location and perform that genre. </a:t>
            </a:r>
            <a:br>
              <a:rPr lang="en" sz="1300">
                <a:solidFill>
                  <a:srgbClr val="000000"/>
                </a:solidFill>
              </a:rPr>
            </a:br>
            <a:endParaRPr sz="1300">
              <a:solidFill>
                <a:srgbClr val="000000"/>
              </a:solidFill>
            </a:endParaRPr>
          </a:p>
          <a:p>
            <a:pPr indent="-311150" lvl="0" marL="457200" rtl="0" algn="l">
              <a:lnSpc>
                <a:spcPct val="95000"/>
              </a:lnSpc>
              <a:spcBef>
                <a:spcPts val="0"/>
              </a:spcBef>
              <a:spcAft>
                <a:spcPts val="0"/>
              </a:spcAft>
              <a:buClr>
                <a:srgbClr val="000000"/>
              </a:buClr>
              <a:buSzPts val="1300"/>
              <a:buFont typeface="Arial"/>
              <a:buChar char="●"/>
            </a:pPr>
            <a:r>
              <a:rPr b="1" lang="en">
                <a:solidFill>
                  <a:srgbClr val="000000"/>
                </a:solidFill>
              </a:rPr>
              <a:t>Feature Name:</a:t>
            </a:r>
            <a:r>
              <a:rPr lang="en">
                <a:solidFill>
                  <a:srgbClr val="000000"/>
                </a:solidFill>
              </a:rPr>
              <a:t> Artist Music Listing</a:t>
            </a:r>
            <a:br>
              <a:rPr lang="en">
                <a:solidFill>
                  <a:srgbClr val="000000"/>
                </a:solidFill>
              </a:rPr>
            </a:br>
            <a:endParaRPr>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Purpose: Provide Artist Music Collection</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User story: As a User, when I search an artist using the application, I want to be able to click on an artist, so that I can see their discography</a:t>
            </a:r>
            <a:br>
              <a:rPr lang="en" sz="1300">
                <a:solidFill>
                  <a:srgbClr val="000000"/>
                </a:solidFill>
              </a:rPr>
            </a:b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a:t>
            </a:r>
            <a:r>
              <a:rPr lang="en"/>
              <a:t> User : DJ Two Tone </a:t>
            </a:r>
            <a:endParaRPr/>
          </a:p>
        </p:txBody>
      </p:sp>
      <p:sp>
        <p:nvSpPr>
          <p:cNvPr id="171" name="Google Shape;171;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62500" lnSpcReduction="10000"/>
          </a:bodyPr>
          <a:lstStyle/>
          <a:p>
            <a:pPr indent="-284162" lvl="0" marL="457200" rtl="0" algn="l">
              <a:spcBef>
                <a:spcPts val="0"/>
              </a:spcBef>
              <a:spcAft>
                <a:spcPts val="0"/>
              </a:spcAft>
              <a:buSzPct val="87500"/>
              <a:buChar char="●"/>
            </a:pPr>
            <a:r>
              <a:rPr lang="en" sz="1600">
                <a:solidFill>
                  <a:srgbClr val="000000"/>
                </a:solidFill>
              </a:rPr>
              <a:t>Age, 23 </a:t>
            </a:r>
            <a:br>
              <a:rPr lang="en" sz="1600">
                <a:solidFill>
                  <a:srgbClr val="000000"/>
                </a:solidFill>
              </a:rPr>
            </a:br>
            <a:r>
              <a:rPr lang="en" sz="1600">
                <a:solidFill>
                  <a:srgbClr val="000000"/>
                </a:solidFill>
              </a:rPr>
              <a:t>Location : New York </a:t>
            </a:r>
            <a:br>
              <a:rPr lang="en" sz="1600">
                <a:solidFill>
                  <a:srgbClr val="000000"/>
                </a:solidFill>
              </a:rPr>
            </a:br>
            <a:r>
              <a:rPr lang="en" sz="1600">
                <a:solidFill>
                  <a:srgbClr val="000000"/>
                </a:solidFill>
              </a:rPr>
              <a:t>Occupation: DJ</a:t>
            </a:r>
            <a:br>
              <a:rPr lang="en" sz="1400"/>
            </a:br>
            <a:endParaRPr sz="1400"/>
          </a:p>
          <a:p>
            <a:pPr indent="-284162" lvl="0" marL="457200" rtl="0" algn="l">
              <a:spcBef>
                <a:spcPts val="0"/>
              </a:spcBef>
              <a:spcAft>
                <a:spcPts val="0"/>
              </a:spcAft>
              <a:buSzPct val="87500"/>
              <a:buChar char="●"/>
            </a:pPr>
            <a:r>
              <a:rPr lang="en" sz="1600">
                <a:solidFill>
                  <a:srgbClr val="000000"/>
                </a:solidFill>
              </a:rPr>
              <a:t>DJ Two Tone is a local DJ who performs at clubs and parties. While he often mixes popular, well-known tracks into his sets, he’s now looking to incorporate more local cultural music genres to create unique experiences that celebrate the community and connect audiences with the sounds of their own scene.</a:t>
            </a:r>
            <a:br>
              <a:rPr lang="en" sz="1600">
                <a:solidFill>
                  <a:srgbClr val="000000"/>
                </a:solidFill>
              </a:rPr>
            </a:br>
            <a:endParaRPr sz="1400"/>
          </a:p>
          <a:p>
            <a:pPr indent="-292100" lvl="0" marL="457200" rtl="0" algn="l">
              <a:spcBef>
                <a:spcPts val="0"/>
              </a:spcBef>
              <a:spcAft>
                <a:spcPts val="0"/>
              </a:spcAft>
              <a:buSzPct val="100000"/>
              <a:buChar char="●"/>
            </a:pPr>
            <a:r>
              <a:rPr b="1" lang="en" sz="1600">
                <a:solidFill>
                  <a:srgbClr val="000000"/>
                </a:solidFill>
              </a:rPr>
              <a:t>Issue:</a:t>
            </a:r>
            <a:r>
              <a:rPr lang="en" sz="1600">
                <a:solidFill>
                  <a:srgbClr val="000000"/>
                </a:solidFill>
              </a:rPr>
              <a:t> Difficulty accessing and integrating unfamiliar cultural music genres—such as Jakarta folk—into performance sets, requiring extensive independent research through scattered sources like record stores, forums, and music databases.</a:t>
            </a:r>
            <a:br>
              <a:rPr lang="en" sz="1600">
                <a:solidFill>
                  <a:srgbClr val="000000"/>
                </a:solidFill>
              </a:rPr>
            </a:br>
            <a:endParaRPr sz="1600">
              <a:solidFill>
                <a:srgbClr val="000000"/>
              </a:solidFill>
            </a:endParaRPr>
          </a:p>
          <a:p>
            <a:pPr indent="-292100" lvl="0" marL="457200" rtl="0" algn="l">
              <a:spcBef>
                <a:spcPts val="0"/>
              </a:spcBef>
              <a:spcAft>
                <a:spcPts val="0"/>
              </a:spcAft>
              <a:buSzPct val="100000"/>
              <a:buChar char="●"/>
            </a:pPr>
            <a:r>
              <a:rPr b="1" lang="en" sz="1600">
                <a:solidFill>
                  <a:srgbClr val="000000"/>
                </a:solidFill>
              </a:rPr>
              <a:t>Solution:</a:t>
            </a:r>
            <a:r>
              <a:rPr lang="en" sz="1600">
                <a:solidFill>
                  <a:srgbClr val="000000"/>
                </a:solidFill>
              </a:rPr>
              <a:t> The platform enables DJs and creators to easily discover and explore local and niche genres by searching specific locations and styles (e.g., Jakarta + Folk Music), instantly connecting them with relevant artists, bands, and tracks to blend seamlessly with their own sets.</a:t>
            </a:r>
            <a:endParaRPr b="1" sz="1400">
              <a:solidFill>
                <a:srgbClr val="000000"/>
              </a:solidFill>
            </a:endParaRPr>
          </a:p>
        </p:txBody>
      </p:sp>
      <p:pic>
        <p:nvPicPr>
          <p:cNvPr id="172" name="Google Shape;172;p20"/>
          <p:cNvPicPr preferRelativeResize="0"/>
          <p:nvPr/>
        </p:nvPicPr>
        <p:blipFill>
          <a:blip r:embed="rId3">
            <a:alphaModFix/>
          </a:blip>
          <a:stretch>
            <a:fillRect/>
          </a:stretch>
        </p:blipFill>
        <p:spPr>
          <a:xfrm>
            <a:off x="5746725" y="799238"/>
            <a:ext cx="2361026" cy="1574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 User 2 : Tobi</a:t>
            </a:r>
            <a:endParaRPr/>
          </a:p>
        </p:txBody>
      </p:sp>
      <p:sp>
        <p:nvSpPr>
          <p:cNvPr id="178" name="Google Shape;178;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lang="en" sz="1400">
                <a:solidFill>
                  <a:srgbClr val="000000"/>
                </a:solidFill>
              </a:rPr>
              <a:t>Age, 29 </a:t>
            </a:r>
            <a:br>
              <a:rPr lang="en" sz="1400">
                <a:solidFill>
                  <a:srgbClr val="000000"/>
                </a:solidFill>
              </a:rPr>
            </a:br>
            <a:r>
              <a:rPr lang="en" sz="1400">
                <a:solidFill>
                  <a:srgbClr val="000000"/>
                </a:solidFill>
              </a:rPr>
              <a:t>Location : West Nyack, NY</a:t>
            </a:r>
            <a:br>
              <a:rPr lang="en" sz="1400">
                <a:solidFill>
                  <a:srgbClr val="000000"/>
                </a:solidFill>
              </a:rPr>
            </a:br>
            <a:r>
              <a:rPr lang="en" sz="1400">
                <a:solidFill>
                  <a:srgbClr val="000000"/>
                </a:solidFill>
              </a:rPr>
              <a:t>Occupation: Musician</a:t>
            </a:r>
            <a:br>
              <a:rPr lang="en" sz="1400">
                <a:solidFill>
                  <a:srgbClr val="000000"/>
                </a:solidFill>
              </a:rPr>
            </a:br>
            <a:endParaRPr sz="1400">
              <a:solidFill>
                <a:srgbClr val="000000"/>
              </a:solidFill>
            </a:endParaRPr>
          </a:p>
          <a:p>
            <a:pPr indent="-310832" lvl="0" marL="457200" rtl="0" algn="l">
              <a:spcBef>
                <a:spcPts val="0"/>
              </a:spcBef>
              <a:spcAft>
                <a:spcPts val="0"/>
              </a:spcAft>
              <a:buSzPct val="100000"/>
              <a:buChar char="●"/>
            </a:pPr>
            <a:r>
              <a:rPr lang="en" sz="1400">
                <a:solidFill>
                  <a:srgbClr val="000000"/>
                </a:solidFill>
              </a:rPr>
              <a:t>Tobi is a musician</a:t>
            </a:r>
            <a:r>
              <a:rPr lang="en" sz="1400">
                <a:solidFill>
                  <a:srgbClr val="000000"/>
                </a:solidFill>
              </a:rPr>
              <a:t> looking for his big break into the music industry</a:t>
            </a:r>
            <a:r>
              <a:rPr lang="en" sz="1400">
                <a:solidFill>
                  <a:srgbClr val="000000"/>
                </a:solidFill>
              </a:rPr>
              <a:t>. He plans on starting in the local scene to build his experience and connections in the industry.</a:t>
            </a:r>
            <a:br>
              <a:rPr lang="en" sz="1400"/>
            </a:br>
            <a:endParaRPr sz="1400"/>
          </a:p>
          <a:p>
            <a:pPr indent="-310832" lvl="0" marL="457200" rtl="0" algn="l">
              <a:spcBef>
                <a:spcPts val="0"/>
              </a:spcBef>
              <a:spcAft>
                <a:spcPts val="0"/>
              </a:spcAft>
              <a:buSzPct val="100000"/>
              <a:buChar char="●"/>
            </a:pPr>
            <a:r>
              <a:rPr b="1" lang="en" sz="1400">
                <a:solidFill>
                  <a:srgbClr val="000000"/>
                </a:solidFill>
              </a:rPr>
              <a:t>Issue:</a:t>
            </a:r>
            <a:r>
              <a:rPr lang="en" sz="1400">
                <a:solidFill>
                  <a:srgbClr val="000000"/>
                </a:solidFill>
              </a:rPr>
              <a:t> Music creators face barriers in networking, collaboration, and expanding their creative expertise, limiting growth and visibility.</a:t>
            </a:r>
            <a:br>
              <a:rPr lang="en" sz="1400">
                <a:solidFill>
                  <a:srgbClr val="000000"/>
                </a:solidFill>
              </a:rPr>
            </a:br>
            <a:endParaRPr sz="1400">
              <a:solidFill>
                <a:srgbClr val="000000"/>
              </a:solidFill>
            </a:endParaRPr>
          </a:p>
          <a:p>
            <a:pPr indent="-310832" lvl="0" marL="457200" rtl="0" algn="l">
              <a:spcBef>
                <a:spcPts val="0"/>
              </a:spcBef>
              <a:spcAft>
                <a:spcPts val="0"/>
              </a:spcAft>
              <a:buSzPct val="100000"/>
              <a:buChar char="●"/>
            </a:pPr>
            <a:r>
              <a:rPr b="1" lang="en" sz="1400">
                <a:solidFill>
                  <a:srgbClr val="000000"/>
                </a:solidFill>
              </a:rPr>
              <a:t>Solution:</a:t>
            </a:r>
            <a:r>
              <a:rPr lang="en" sz="1400">
                <a:solidFill>
                  <a:srgbClr val="000000"/>
                </a:solidFill>
              </a:rPr>
              <a:t> Our platform empowers creators by fostering meaningful connections, driving community-driven promotion, and offering tools and resources to continuously expand their skill set.</a:t>
            </a:r>
            <a:endParaRPr sz="1400"/>
          </a:p>
        </p:txBody>
      </p:sp>
      <p:pic>
        <p:nvPicPr>
          <p:cNvPr id="179" name="Google Shape;179;p21"/>
          <p:cNvPicPr preferRelativeResize="0"/>
          <p:nvPr/>
        </p:nvPicPr>
        <p:blipFill>
          <a:blip r:embed="rId3">
            <a:alphaModFix/>
          </a:blip>
          <a:stretch>
            <a:fillRect/>
          </a:stretch>
        </p:blipFill>
        <p:spPr>
          <a:xfrm>
            <a:off x="5619800" y="552975"/>
            <a:ext cx="2424474" cy="20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